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87" r:id="rId2"/>
    <p:sldId id="260" r:id="rId3"/>
    <p:sldId id="296" r:id="rId4"/>
    <p:sldId id="295" r:id="rId5"/>
    <p:sldId id="283" r:id="rId6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56" autoAdjust="0"/>
    <p:restoredTop sz="94641"/>
  </p:normalViewPr>
  <p:slideViewPr>
    <p:cSldViewPr snapToGrid="0" snapToObjects="1">
      <p:cViewPr varScale="1">
        <p:scale>
          <a:sx n="114" d="100"/>
          <a:sy n="114" d="100"/>
        </p:scale>
        <p:origin x="1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D2E0A0-A408-4328-9215-BBC7461FE932}" type="datetimeFigureOut">
              <a:rPr lang="fi-FI" smtClean="0"/>
              <a:t>1.11.2017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F3C6D7-3474-4C42-924B-EFE52E643B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9712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8560"/>
            <a:ext cx="9144000" cy="2107692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4463143" y="2967654"/>
            <a:ext cx="217714" cy="0"/>
          </a:xfrm>
          <a:prstGeom prst="line">
            <a:avLst/>
          </a:prstGeom>
          <a:ln w="25400" cap="rnd" cmpd="sng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1639389"/>
            <a:ext cx="6858000" cy="1234226"/>
          </a:xfrm>
        </p:spPr>
        <p:txBody>
          <a:bodyPr anchor="t" anchorCtr="0">
            <a:noAutofit/>
          </a:bodyPr>
          <a:lstStyle>
            <a:lvl1pPr algn="ctr">
              <a:defRPr sz="4000" b="1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</a:t>
            </a:r>
            <a:r>
              <a:rPr lang="en-US" smtClean="0"/>
              <a:t>Master </a:t>
            </a:r>
            <a:br>
              <a:rPr lang="en-US" smtClean="0"/>
            </a:br>
            <a:r>
              <a:rPr lang="en-US" smtClean="0"/>
              <a:t>title </a:t>
            </a:r>
            <a:r>
              <a:rPr lang="en-US" dirty="0" smtClean="0"/>
              <a:t>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85" y="354886"/>
            <a:ext cx="1196585" cy="40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770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00" y="4604400"/>
            <a:ext cx="1040116" cy="34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00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image with text box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4686766" cy="994172"/>
          </a:xfrm>
        </p:spPr>
        <p:txBody>
          <a:bodyPr lIns="72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4686766" cy="3083835"/>
          </a:xfrm>
          <a:solidFill>
            <a:schemeClr val="bg1">
              <a:alpha val="70000"/>
            </a:schemeClr>
          </a:solidFill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pic>
        <p:nvPicPr>
          <p:cNvPr id="16" name="Kuva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70" y="4594434"/>
            <a:ext cx="1036321" cy="34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71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70" y="4594434"/>
            <a:ext cx="1036321" cy="34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434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a yhteyttä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85" y="354886"/>
            <a:ext cx="1196585" cy="40365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1267682"/>
            <a:ext cx="6858000" cy="2152026"/>
          </a:xfrm>
        </p:spPr>
        <p:txBody>
          <a:bodyPr anchor="t" anchorCtr="0">
            <a:noAutofit/>
          </a:bodyPr>
          <a:lstStyle>
            <a:lvl1pPr algn="ctr">
              <a:lnSpc>
                <a:spcPct val="100000"/>
              </a:lnSpc>
              <a:defRPr sz="3200" b="0" i="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Contact us</a:t>
            </a:r>
            <a:endParaRPr lang="en-US" dirty="0"/>
          </a:p>
        </p:txBody>
      </p:sp>
      <p:pic>
        <p:nvPicPr>
          <p:cNvPr id="7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8560"/>
            <a:ext cx="9144000" cy="210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478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8560"/>
            <a:ext cx="9144000" cy="210769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143000" y="743414"/>
            <a:ext cx="6858000" cy="2780371"/>
          </a:xfrm>
        </p:spPr>
        <p:txBody>
          <a:bodyPr anchor="t" anchorCtr="0">
            <a:noAutofit/>
          </a:bodyPr>
          <a:lstStyle>
            <a:lvl1pPr algn="ctr">
              <a:defRPr sz="4000" b="1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pic>
        <p:nvPicPr>
          <p:cNvPr id="7" name="Kuva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35" y="258191"/>
            <a:ext cx="1056157" cy="35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540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low u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8560"/>
            <a:ext cx="9144000" cy="21076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85" y="354886"/>
            <a:ext cx="1196585" cy="40365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143000" y="1491536"/>
            <a:ext cx="68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200" dirty="0" smtClean="0">
                <a:solidFill>
                  <a:schemeClr val="bg1"/>
                </a:solidFill>
              </a:rPr>
              <a:t>businesstampere.com</a:t>
            </a:r>
            <a:br>
              <a:rPr lang="fi-FI" sz="3200" dirty="0" smtClean="0">
                <a:solidFill>
                  <a:schemeClr val="bg1"/>
                </a:solidFill>
              </a:rPr>
            </a:br>
            <a:r>
              <a:rPr lang="fi-FI" sz="3200" dirty="0" smtClean="0">
                <a:solidFill>
                  <a:schemeClr val="bg1"/>
                </a:solidFill>
              </a:rPr>
              <a:t>@BusinessTampere</a:t>
            </a:r>
            <a:br>
              <a:rPr lang="fi-FI" sz="3200" dirty="0" smtClean="0">
                <a:solidFill>
                  <a:schemeClr val="bg1"/>
                </a:solidFill>
              </a:rPr>
            </a:br>
            <a:r>
              <a:rPr lang="fi-FI" sz="3200" dirty="0" smtClean="0">
                <a:solidFill>
                  <a:schemeClr val="bg1"/>
                </a:solidFill>
              </a:rPr>
              <a:t>#</a:t>
            </a:r>
            <a:r>
              <a:rPr lang="fi-FI" sz="3200" dirty="0" err="1" smtClean="0">
                <a:solidFill>
                  <a:schemeClr val="bg1"/>
                </a:solidFill>
              </a:rPr>
              <a:t>businesstampere</a:t>
            </a:r>
            <a:endParaRPr lang="fi-FI" sz="3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11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8560"/>
            <a:ext cx="9144000" cy="2107692"/>
          </a:xfrm>
          <a:prstGeom prst="rect">
            <a:avLst/>
          </a:prstGeom>
        </p:spPr>
      </p:pic>
      <p:pic>
        <p:nvPicPr>
          <p:cNvPr id="6" name="Kuva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77" y="339736"/>
            <a:ext cx="1133700" cy="38061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4463143" y="2967654"/>
            <a:ext cx="217714" cy="0"/>
          </a:xfrm>
          <a:prstGeom prst="line">
            <a:avLst/>
          </a:prstGeom>
          <a:ln w="25400" cap="rnd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1639389"/>
            <a:ext cx="6858000" cy="1234226"/>
          </a:xfrm>
        </p:spPr>
        <p:txBody>
          <a:bodyPr anchor="t" anchorCtr="0">
            <a:noAutofit/>
          </a:bodyPr>
          <a:lstStyle>
            <a:lvl1pPr algn="ctr">
              <a:defRPr sz="4000" b="1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</a:t>
            </a:r>
            <a:r>
              <a:rPr lang="en-US" smtClean="0"/>
              <a:t>Master </a:t>
            </a:r>
            <a:br>
              <a:rPr lang="en-US" smtClean="0"/>
            </a:br>
            <a:r>
              <a:rPr lang="en-US" smtClean="0"/>
              <a:t>title </a:t>
            </a:r>
            <a:r>
              <a:rPr lang="en-US" dirty="0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713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8560"/>
            <a:ext cx="9144000" cy="210769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143000" y="1555701"/>
            <a:ext cx="6858000" cy="643008"/>
          </a:xfrm>
        </p:spPr>
        <p:txBody>
          <a:bodyPr anchor="t" anchorCtr="0">
            <a:noAutofit/>
          </a:bodyPr>
          <a:lstStyle>
            <a:lvl1pPr algn="ctr">
              <a:defRPr sz="4000" b="1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143000" y="2267764"/>
            <a:ext cx="6858000" cy="863975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2800" b="1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pic>
        <p:nvPicPr>
          <p:cNvPr id="7" name="Kuva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35" y="4614505"/>
            <a:ext cx="1049529" cy="35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177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8560"/>
            <a:ext cx="9144000" cy="2107692"/>
          </a:xfrm>
          <a:prstGeom prst="rect">
            <a:avLst/>
          </a:prstGeom>
        </p:spPr>
      </p:pic>
      <p:pic>
        <p:nvPicPr>
          <p:cNvPr id="8" name="Kuva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35" y="4614505"/>
            <a:ext cx="1049529" cy="352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72000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8"/>
            <a:ext cx="7886700" cy="308383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26312" y="1145386"/>
            <a:ext cx="217714" cy="0"/>
          </a:xfrm>
          <a:prstGeom prst="line">
            <a:avLst/>
          </a:prstGeom>
          <a:ln w="25400" cap="rnd" cmpd="sng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067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er with content and image on le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70" y="4604162"/>
            <a:ext cx="1036321" cy="3479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4698" y="273844"/>
            <a:ext cx="5460651" cy="994172"/>
          </a:xfrm>
        </p:spPr>
        <p:txBody>
          <a:bodyPr lIns="72000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4698" y="1369218"/>
            <a:ext cx="5460652" cy="308383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029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Header with content and image on le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4698" y="273844"/>
            <a:ext cx="5460651" cy="994172"/>
          </a:xfrm>
        </p:spPr>
        <p:txBody>
          <a:bodyPr lIns="72000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4698" y="1369218"/>
            <a:ext cx="5460652" cy="308383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00" y="4604400"/>
            <a:ext cx="1030838" cy="34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473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8560"/>
            <a:ext cx="9144000" cy="2107692"/>
          </a:xfrm>
          <a:prstGeom prst="rect">
            <a:avLst/>
          </a:prstGeom>
        </p:spPr>
      </p:pic>
      <p:pic>
        <p:nvPicPr>
          <p:cNvPr id="10" name="Kuva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00" y="4604400"/>
            <a:ext cx="1040116" cy="34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72000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08383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08383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26312" y="1145386"/>
            <a:ext cx="217714" cy="0"/>
          </a:xfrm>
          <a:prstGeom prst="line">
            <a:avLst/>
          </a:prstGeom>
          <a:ln w="25400" cap="rnd" cmpd="sng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7184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72000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8560"/>
            <a:ext cx="9144000" cy="2107692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00" y="4604400"/>
            <a:ext cx="1040116" cy="34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477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8560"/>
            <a:ext cx="9144000" cy="21076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4686766" cy="994172"/>
          </a:xfrm>
        </p:spPr>
        <p:txBody>
          <a:bodyPr lIns="72000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4686766" cy="308383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864225" y="1341438"/>
            <a:ext cx="1593850" cy="1081087"/>
          </a:xfr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7501440" y="420195"/>
            <a:ext cx="1641363" cy="2002330"/>
          </a:xfr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5862627" y="2463278"/>
            <a:ext cx="3280176" cy="1781620"/>
          </a:xfr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726312" y="1145386"/>
            <a:ext cx="217714" cy="0"/>
          </a:xfrm>
          <a:prstGeom prst="line">
            <a:avLst/>
          </a:prstGeom>
          <a:ln w="25400" cap="rnd" cmpd="sng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Kuva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00" y="4604400"/>
            <a:ext cx="1040116" cy="34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108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658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4" r:id="rId3"/>
    <p:sldLayoutId id="2147483662" r:id="rId4"/>
    <p:sldLayoutId id="2147483680" r:id="rId5"/>
    <p:sldLayoutId id="2147483681" r:id="rId6"/>
    <p:sldLayoutId id="2147483664" r:id="rId7"/>
    <p:sldLayoutId id="2147483666" r:id="rId8"/>
    <p:sldLayoutId id="2147483670" r:id="rId9"/>
    <p:sldLayoutId id="2147483667" r:id="rId10"/>
    <p:sldLayoutId id="2147483675" r:id="rId11"/>
    <p:sldLayoutId id="2147483676" r:id="rId12"/>
    <p:sldLayoutId id="2147483677" r:id="rId13"/>
    <p:sldLayoutId id="2147483678" r:id="rId14"/>
    <p:sldLayoutId id="2147483679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0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6aika.fi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jp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circhubs.fi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rchubs.fi/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5838" y="1026541"/>
            <a:ext cx="8317149" cy="1794479"/>
          </a:xfrm>
        </p:spPr>
        <p:txBody>
          <a:bodyPr/>
          <a:lstStyle/>
          <a:p>
            <a:r>
              <a:rPr lang="fi-FI" dirty="0" smtClean="0">
                <a:latin typeface="+mn-lt"/>
              </a:rPr>
              <a:t>Tuhkan hyötykäyttömahdollisuudet</a:t>
            </a:r>
            <a:r>
              <a:rPr lang="fi-FI" dirty="0" smtClean="0">
                <a:latin typeface="+mn-lt"/>
              </a:rPr>
              <a:t/>
            </a:r>
            <a:br>
              <a:rPr lang="fi-FI" dirty="0" smtClean="0">
                <a:latin typeface="+mn-lt"/>
              </a:rPr>
            </a:br>
            <a:r>
              <a:rPr lang="fi-FI" dirty="0" smtClean="0">
                <a:latin typeface="+mn-lt"/>
              </a:rPr>
              <a:t>2.11.2017</a:t>
            </a:r>
            <a:br>
              <a:rPr lang="fi-FI" dirty="0" smtClean="0">
                <a:latin typeface="+mn-lt"/>
              </a:rPr>
            </a:br>
            <a:r>
              <a:rPr lang="fi-FI" dirty="0" smtClean="0">
                <a:latin typeface="+mn-lt"/>
              </a:rPr>
              <a:t>Cumulus Koskikatu</a:t>
            </a:r>
            <a:r>
              <a:rPr lang="fi-FI" dirty="0" smtClean="0">
                <a:latin typeface="+mn-lt"/>
              </a:rPr>
              <a:t/>
            </a:r>
            <a:br>
              <a:rPr lang="fi-FI" dirty="0" smtClean="0">
                <a:latin typeface="+mn-lt"/>
              </a:rPr>
            </a:br>
            <a:r>
              <a:rPr lang="fi-FI" dirty="0">
                <a:latin typeface="+mn-lt"/>
              </a:rPr>
              <a:t/>
            </a:r>
            <a:br>
              <a:rPr lang="fi-FI" dirty="0">
                <a:latin typeface="+mn-lt"/>
              </a:rPr>
            </a:br>
            <a:r>
              <a:rPr lang="fi-FI" dirty="0" smtClean="0">
                <a:latin typeface="+mn-lt"/>
              </a:rPr>
              <a:t>Tervetuloa!</a:t>
            </a:r>
            <a:endParaRPr lang="fi-FI" dirty="0">
              <a:latin typeface="+mn-lt"/>
            </a:endParaRPr>
          </a:p>
        </p:txBody>
      </p:sp>
      <p:pic>
        <p:nvPicPr>
          <p:cNvPr id="3" name="Kuva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875" y="307666"/>
            <a:ext cx="907415" cy="434340"/>
          </a:xfrm>
          <a:prstGeom prst="rect">
            <a:avLst/>
          </a:prstGeom>
        </p:spPr>
      </p:pic>
      <p:pic>
        <p:nvPicPr>
          <p:cNvPr id="4" name="Kuva 3" descr="6aika-logo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312" y="295406"/>
            <a:ext cx="1191260" cy="359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uva 4" descr="Vipuvoimaa EU:lta logo suomeksi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072" y="165866"/>
            <a:ext cx="1018540" cy="719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uva 5" descr="http://www.rakennerahastot.fi/documents/10179/54846/EU_EAKR_FI_vertical_20mm_rgb.png/9c0be37d-6987-4d47-a4cd-4a54e88a65de?t=140678923517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037" y="257306"/>
            <a:ext cx="694690" cy="719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870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8233996" cy="994172"/>
          </a:xfrm>
        </p:spPr>
        <p:txBody>
          <a:bodyPr/>
          <a:lstStyle/>
          <a:p>
            <a:pPr algn="ctr"/>
            <a:r>
              <a:rPr lang="fi-FI" sz="3600" dirty="0" smtClean="0">
                <a:latin typeface="+mj-lt"/>
              </a:rPr>
              <a:t>Yhteistyöstä </a:t>
            </a:r>
            <a:r>
              <a:rPr lang="fi-FI" sz="3600" dirty="0" smtClean="0">
                <a:latin typeface="+mj-lt"/>
              </a:rPr>
              <a:t>voimaa</a:t>
            </a:r>
            <a:r>
              <a:rPr lang="fi-FI" sz="3200" dirty="0">
                <a:latin typeface="Calibri" panose="020F0502020204030204" pitchFamily="34" charset="0"/>
              </a:rPr>
              <a:t> </a:t>
            </a:r>
            <a:r>
              <a:rPr lang="fi-FI" sz="3200" dirty="0" smtClean="0">
                <a:latin typeface="Calibri" panose="020F0502020204030204" pitchFamily="34" charset="0"/>
              </a:rPr>
              <a:t/>
            </a:r>
            <a:br>
              <a:rPr lang="fi-FI" sz="3200" dirty="0" smtClean="0">
                <a:latin typeface="Calibri" panose="020F0502020204030204" pitchFamily="34" charset="0"/>
              </a:rPr>
            </a:br>
            <a:r>
              <a:rPr lang="fi-FI" sz="3200" dirty="0" smtClean="0">
                <a:latin typeface="Calibri" panose="020F0502020204030204" pitchFamily="34" charset="0"/>
              </a:rPr>
              <a:t>	</a:t>
            </a:r>
            <a:r>
              <a:rPr lang="fi-FI" sz="3600" dirty="0" smtClean="0">
                <a:latin typeface="Calibri" panose="020F0502020204030204" pitchFamily="34" charset="0"/>
              </a:rPr>
              <a:t>Tulevaisuuden </a:t>
            </a:r>
            <a:r>
              <a:rPr lang="fi-FI" sz="3600" dirty="0">
                <a:latin typeface="Calibri" panose="020F0502020204030204" pitchFamily="34" charset="0"/>
              </a:rPr>
              <a:t>kiertotalouskeskukset</a:t>
            </a:r>
            <a:endParaRPr lang="fi-FI" sz="36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sz="1400" dirty="0">
              <a:latin typeface="Calibri" panose="020F0502020204030204" pitchFamily="34" charset="0"/>
            </a:endParaRPr>
          </a:p>
          <a:p>
            <a:r>
              <a:rPr lang="fi-FI" sz="1400" dirty="0" smtClean="0">
                <a:latin typeface="Calibri" panose="020F0502020204030204" pitchFamily="34" charset="0"/>
              </a:rPr>
              <a:t>Business Tampere </a:t>
            </a:r>
            <a:r>
              <a:rPr lang="fi-FI" sz="1400" dirty="0">
                <a:latin typeface="Calibri" panose="020F0502020204030204" pitchFamily="34" charset="0"/>
              </a:rPr>
              <a:t>(koordinaattori)</a:t>
            </a:r>
          </a:p>
          <a:p>
            <a:r>
              <a:rPr lang="fi-FI" sz="1400" dirty="0">
                <a:latin typeface="Calibri" panose="020F0502020204030204" pitchFamily="34" charset="0"/>
              </a:rPr>
              <a:t>Helsingin seudun ympäristöpalvelut –kuntayhtymä</a:t>
            </a:r>
          </a:p>
          <a:p>
            <a:r>
              <a:rPr lang="fi-FI" sz="1400" dirty="0">
                <a:latin typeface="Calibri" panose="020F0502020204030204" pitchFamily="34" charset="0"/>
              </a:rPr>
              <a:t>Suomen ympäristökeskus</a:t>
            </a:r>
          </a:p>
          <a:p>
            <a:r>
              <a:rPr lang="fi-FI" sz="1400" dirty="0">
                <a:latin typeface="Calibri" panose="020F0502020204030204" pitchFamily="34" charset="0"/>
              </a:rPr>
              <a:t>Lounais-Suomen Jätehuolto</a:t>
            </a:r>
          </a:p>
          <a:p>
            <a:r>
              <a:rPr lang="fi-FI" sz="1400" dirty="0">
                <a:latin typeface="Calibri" panose="020F0502020204030204" pitchFamily="34" charset="0"/>
              </a:rPr>
              <a:t>Turun ammattikorkeakoulu</a:t>
            </a:r>
          </a:p>
          <a:p>
            <a:r>
              <a:rPr lang="fi-FI" sz="1400" dirty="0" smtClean="0">
                <a:latin typeface="Calibri" panose="020F0502020204030204" pitchFamily="34" charset="0"/>
              </a:rPr>
              <a:t>Kiertokaari (ent. Oulun Jätehuolto)</a:t>
            </a:r>
            <a:endParaRPr lang="fi-FI" sz="1400" dirty="0">
              <a:latin typeface="Calibri" panose="020F0502020204030204" pitchFamily="34" charset="0"/>
            </a:endParaRPr>
          </a:p>
          <a:p>
            <a:r>
              <a:rPr lang="fi-FI" sz="1400" dirty="0">
                <a:latin typeface="Calibri" panose="020F0502020204030204" pitchFamily="34" charset="0"/>
              </a:rPr>
              <a:t>Tampereen teknillinen yliopisto</a:t>
            </a:r>
          </a:p>
          <a:p>
            <a:r>
              <a:rPr lang="fi-FI" sz="1400" dirty="0">
                <a:latin typeface="Calibri" panose="020F0502020204030204" pitchFamily="34" charset="0"/>
              </a:rPr>
              <a:t>Ekokumppanit</a:t>
            </a:r>
          </a:p>
          <a:p>
            <a:pPr marL="0" indent="0">
              <a:buNone/>
            </a:pPr>
            <a:endParaRPr lang="fi-FI" sz="1400" dirty="0">
              <a:latin typeface="Calibri" panose="020F0502020204030204" pitchFamily="34" charset="0"/>
            </a:endParaRPr>
          </a:p>
          <a:p>
            <a:r>
              <a:rPr lang="fi-FI" sz="1400" dirty="0" smtClean="0">
                <a:latin typeface="Calibri" panose="020F0502020204030204" pitchFamily="34" charset="0"/>
              </a:rPr>
              <a:t>Hankkeen </a:t>
            </a:r>
            <a:r>
              <a:rPr lang="fi-FI" sz="1400" dirty="0">
                <a:latin typeface="Calibri" panose="020F0502020204030204" pitchFamily="34" charset="0"/>
              </a:rPr>
              <a:t>toteutusaikataulu 1.5.2017-30.9.2019</a:t>
            </a:r>
          </a:p>
          <a:p>
            <a:endParaRPr lang="fi-FI" sz="1400" dirty="0">
              <a:latin typeface="Calibri" panose="020F0502020204030204" pitchFamily="34" charset="0"/>
            </a:endParaRPr>
          </a:p>
          <a:p>
            <a:r>
              <a:rPr lang="fi-FI" sz="1400" dirty="0">
                <a:latin typeface="Calibri" panose="020F0502020204030204" pitchFamily="34" charset="0"/>
              </a:rPr>
              <a:t>Hankkeen kokonaisbudjetti </a:t>
            </a:r>
            <a:r>
              <a:rPr lang="fi-FI" sz="1400" dirty="0" smtClean="0">
                <a:latin typeface="Calibri" panose="020F0502020204030204" pitchFamily="34" charset="0"/>
              </a:rPr>
              <a:t>~</a:t>
            </a:r>
            <a:r>
              <a:rPr lang="fi-FI" sz="1400" dirty="0">
                <a:latin typeface="Calibri" panose="020F0502020204030204" pitchFamily="34" charset="0"/>
              </a:rPr>
              <a:t>2 200 000 </a:t>
            </a:r>
            <a:r>
              <a:rPr lang="fi-FI" sz="1400" dirty="0" smtClean="0">
                <a:latin typeface="Calibri" panose="020F0502020204030204" pitchFamily="34" charset="0"/>
              </a:rPr>
              <a:t>euroa (EAKR 67%, omarahoitus 33 %)</a:t>
            </a:r>
            <a:endParaRPr lang="fi-FI" sz="1400" dirty="0">
              <a:latin typeface="Calibri" panose="020F0502020204030204" pitchFamily="34" charset="0"/>
            </a:endParaRPr>
          </a:p>
          <a:p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82" y="830510"/>
            <a:ext cx="1151001" cy="459433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0562" y="2439877"/>
            <a:ext cx="842084" cy="842084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2196" y="1880296"/>
            <a:ext cx="1146917" cy="645141"/>
          </a:xfrm>
          <a:prstGeom prst="rect">
            <a:avLst/>
          </a:prstGeom>
        </p:spPr>
      </p:pic>
      <p:pic>
        <p:nvPicPr>
          <p:cNvPr id="12" name="Picture 7" descr="Kuvahaun tulos haulle suomen ympäristökeskus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717" y="3120159"/>
            <a:ext cx="651437" cy="49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Kuva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6441" y="1906412"/>
            <a:ext cx="1446205" cy="417313"/>
          </a:xfrm>
          <a:prstGeom prst="rect">
            <a:avLst/>
          </a:prstGeom>
        </p:spPr>
      </p:pic>
      <p:pic>
        <p:nvPicPr>
          <p:cNvPr id="14" name="Picture Placeholder 12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597" y="3192615"/>
            <a:ext cx="1313258" cy="408551"/>
          </a:xfrm>
          <a:prstGeom prst="rect">
            <a:avLst/>
          </a:prstGeom>
        </p:spPr>
      </p:pic>
      <p:pic>
        <p:nvPicPr>
          <p:cNvPr id="15" name="Kuva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38195" y="2501847"/>
            <a:ext cx="1444959" cy="569447"/>
          </a:xfrm>
          <a:prstGeom prst="rect">
            <a:avLst/>
          </a:prstGeom>
        </p:spPr>
      </p:pic>
      <p:pic>
        <p:nvPicPr>
          <p:cNvPr id="16" name="Kuva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79151" y="2187125"/>
            <a:ext cx="1007689" cy="338313"/>
          </a:xfrm>
          <a:prstGeom prst="rect">
            <a:avLst/>
          </a:prstGeom>
        </p:spPr>
      </p:pic>
      <p:pic>
        <p:nvPicPr>
          <p:cNvPr id="17" name="Shape 115" descr="Z:\3. Jateneuvonta ja tiedotus\Esitettävä materiaali (mm. graafit, kalvopohjat)\Logomateriaali\OulunJätehuoltoLOGO.jp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383349" y="2727385"/>
            <a:ext cx="2094757" cy="4652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488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orakulmio 17"/>
          <p:cNvSpPr/>
          <p:nvPr/>
        </p:nvSpPr>
        <p:spPr>
          <a:xfrm>
            <a:off x="607500" y="1351310"/>
            <a:ext cx="16702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800" dirty="0">
                <a:hlinkClick r:id="rId2"/>
              </a:rPr>
              <a:t>www.circhubs.fi</a:t>
            </a:r>
            <a:endParaRPr lang="fi-FI" sz="1800" dirty="0"/>
          </a:p>
        </p:txBody>
      </p:sp>
      <p:pic>
        <p:nvPicPr>
          <p:cNvPr id="19" name="Kuva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492" y="550304"/>
            <a:ext cx="2114550" cy="666543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9710" y="525137"/>
            <a:ext cx="5956308" cy="406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8741" y="2581082"/>
            <a:ext cx="2505128" cy="1684608"/>
          </a:xfrm>
          <a:prstGeom prst="rect">
            <a:avLst/>
          </a:prstGeom>
          <a:effectLst>
            <a:glow rad="228600">
              <a:srgbClr val="92D050">
                <a:alpha val="40000"/>
              </a:srgbClr>
            </a:glo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fi-FI" sz="3600" dirty="0" smtClean="0">
                <a:latin typeface="+mj-lt"/>
              </a:rPr>
              <a:t>Kehitysalustat</a:t>
            </a:r>
            <a:endParaRPr lang="fi-FI" sz="36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463" y="1255057"/>
            <a:ext cx="7886700" cy="3083835"/>
          </a:xfrm>
        </p:spPr>
        <p:txBody>
          <a:bodyPr/>
          <a:lstStyle/>
          <a:p>
            <a:pPr lvl="1"/>
            <a:r>
              <a:rPr lang="fi-FI" dirty="0" smtClean="0"/>
              <a:t>Tampereella </a:t>
            </a:r>
            <a:r>
              <a:rPr lang="fi-FI" dirty="0"/>
              <a:t>Hiedanranta, </a:t>
            </a:r>
            <a:r>
              <a:rPr lang="fi-FI" dirty="0" smtClean="0"/>
              <a:t>Kolmenkulma ja Tarastenjärvi</a:t>
            </a:r>
            <a:endParaRPr lang="fi-FI" dirty="0"/>
          </a:p>
          <a:p>
            <a:pPr lvl="1"/>
            <a:r>
              <a:rPr lang="fi-FI" dirty="0"/>
              <a:t>Pääkaupunkiseudulla </a:t>
            </a:r>
            <a:r>
              <a:rPr lang="fi-FI" dirty="0" err="1"/>
              <a:t>Ekomo</a:t>
            </a:r>
            <a:endParaRPr lang="fi-FI" dirty="0"/>
          </a:p>
          <a:p>
            <a:pPr lvl="1"/>
            <a:r>
              <a:rPr lang="fi-FI" dirty="0"/>
              <a:t>Turussa Topinpuisto</a:t>
            </a:r>
          </a:p>
          <a:p>
            <a:pPr lvl="1"/>
            <a:r>
              <a:rPr lang="fi-FI" dirty="0"/>
              <a:t>Oulussa Ruskonniitty</a:t>
            </a:r>
          </a:p>
          <a:p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78875">
            <a:off x="5894644" y="885094"/>
            <a:ext cx="2508256" cy="1553621"/>
          </a:xfrm>
          <a:prstGeom prst="rect">
            <a:avLst/>
          </a:prstGeom>
          <a:effectLst>
            <a:glow rad="228600">
              <a:srgbClr val="92D050">
                <a:alpha val="40000"/>
              </a:srgbClr>
            </a:glow>
          </a:effectLst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26108">
            <a:off x="1079417" y="2725745"/>
            <a:ext cx="2533859" cy="1684399"/>
          </a:xfrm>
          <a:prstGeom prst="rect">
            <a:avLst/>
          </a:prstGeom>
          <a:effectLst>
            <a:glow rad="228600">
              <a:srgbClr val="92D050">
                <a:alpha val="40000"/>
              </a:srgbClr>
            </a:glow>
          </a:effectLst>
        </p:spPr>
      </p:pic>
      <p:pic>
        <p:nvPicPr>
          <p:cNvPr id="12" name="Kuva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49070">
            <a:off x="6274546" y="2796837"/>
            <a:ext cx="2450301" cy="1647616"/>
          </a:xfrm>
          <a:prstGeom prst="rect">
            <a:avLst/>
          </a:prstGeom>
          <a:effectLst>
            <a:glow rad="228600">
              <a:srgbClr val="92D050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287496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43000" y="743414"/>
            <a:ext cx="6858000" cy="2780371"/>
          </a:xfrm>
        </p:spPr>
        <p:txBody>
          <a:bodyPr/>
          <a:lstStyle/>
          <a:p>
            <a:r>
              <a:rPr lang="fi-FI" dirty="0" smtClean="0"/>
              <a:t>Kiitos!</a:t>
            </a:r>
            <a:endParaRPr lang="fi-FI" dirty="0"/>
          </a:p>
        </p:txBody>
      </p:sp>
      <p:sp>
        <p:nvSpPr>
          <p:cNvPr id="3" name="Suorakulmio 2"/>
          <p:cNvSpPr/>
          <p:nvPr/>
        </p:nvSpPr>
        <p:spPr>
          <a:xfrm>
            <a:off x="4001001" y="1746153"/>
            <a:ext cx="3999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178"/>
            <a:r>
              <a:rPr lang="en-US" sz="1800" b="1" dirty="0">
                <a:solidFill>
                  <a:prstClr val="white"/>
                </a:solidFill>
              </a:rPr>
              <a:t>Pirkko </a:t>
            </a:r>
            <a:r>
              <a:rPr lang="en-US" sz="1800" b="1" dirty="0" smtClean="0">
                <a:solidFill>
                  <a:prstClr val="white"/>
                </a:solidFill>
              </a:rPr>
              <a:t>Eteläaho</a:t>
            </a:r>
          </a:p>
          <a:p>
            <a:pPr defTabSz="457178"/>
            <a:r>
              <a:rPr lang="en-US" sz="1800" b="1" dirty="0" err="1" smtClean="0">
                <a:solidFill>
                  <a:prstClr val="white"/>
                </a:solidFill>
              </a:rPr>
              <a:t>Projektipäällikkö</a:t>
            </a:r>
            <a:r>
              <a:rPr lang="en-US" sz="1800" b="1" dirty="0" smtClean="0">
                <a:solidFill>
                  <a:prstClr val="white"/>
                </a:solidFill>
              </a:rPr>
              <a:t>, </a:t>
            </a:r>
            <a:r>
              <a:rPr lang="en-US" sz="1800" b="1" dirty="0" err="1" smtClean="0">
                <a:solidFill>
                  <a:prstClr val="white"/>
                </a:solidFill>
              </a:rPr>
              <a:t>kiertotalous</a:t>
            </a:r>
            <a:endParaRPr lang="en-US" sz="1800" b="1" dirty="0" smtClean="0">
              <a:solidFill>
                <a:prstClr val="white"/>
              </a:solidFill>
            </a:endParaRPr>
          </a:p>
          <a:p>
            <a:pPr defTabSz="457178"/>
            <a:r>
              <a:rPr lang="en-US" sz="1800" b="1" dirty="0" smtClean="0">
                <a:solidFill>
                  <a:prstClr val="white"/>
                </a:solidFill>
              </a:rPr>
              <a:t>pirkko.etelaaho@businesstampere.com</a:t>
            </a:r>
            <a:endParaRPr lang="en-US" sz="1800" b="1" dirty="0">
              <a:solidFill>
                <a:prstClr val="white"/>
              </a:solidFill>
            </a:endParaRPr>
          </a:p>
          <a:p>
            <a:pPr defTabSz="457178"/>
            <a:r>
              <a:rPr lang="en-US" sz="1800" b="1" dirty="0">
                <a:solidFill>
                  <a:prstClr val="white"/>
                </a:solidFill>
              </a:rPr>
              <a:t>+358 40 630 4840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896" y="1813525"/>
            <a:ext cx="847619" cy="1132957"/>
          </a:xfrm>
          <a:prstGeom prst="rect">
            <a:avLst/>
          </a:prstGeom>
        </p:spPr>
      </p:pic>
      <p:sp>
        <p:nvSpPr>
          <p:cNvPr id="5" name="Suorakulmio 4"/>
          <p:cNvSpPr/>
          <p:nvPr/>
        </p:nvSpPr>
        <p:spPr>
          <a:xfrm>
            <a:off x="4001000" y="3223702"/>
            <a:ext cx="16702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800" dirty="0">
                <a:hlinkClick r:id="rId3"/>
              </a:rPr>
              <a:t>www.circhubs.fi</a:t>
            </a:r>
            <a:endParaRPr lang="fi-FI" sz="1800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8837" y="2995852"/>
            <a:ext cx="2114550" cy="66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24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-teema">
  <a:themeElements>
    <a:clrScheme name="Business Tampere 1">
      <a:dk1>
        <a:srgbClr val="111C46"/>
      </a:dk1>
      <a:lt1>
        <a:srgbClr val="FFFFFF"/>
      </a:lt1>
      <a:dk2>
        <a:srgbClr val="111C46"/>
      </a:dk2>
      <a:lt2>
        <a:srgbClr val="D1D2D4"/>
      </a:lt2>
      <a:accent1>
        <a:srgbClr val="111C7F"/>
      </a:accent1>
      <a:accent2>
        <a:srgbClr val="111CAD"/>
      </a:accent2>
      <a:accent3>
        <a:srgbClr val="111CD7"/>
      </a:accent3>
      <a:accent4>
        <a:srgbClr val="111CFF"/>
      </a:accent4>
      <a:accent5>
        <a:srgbClr val="1868FF"/>
      </a:accent5>
      <a:accent6>
        <a:srgbClr val="7FA7FF"/>
      </a:accent6>
      <a:hlink>
        <a:srgbClr val="111CFF"/>
      </a:hlink>
      <a:folHlink>
        <a:srgbClr val="111CD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2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18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-MALLI-BusinessTampere.potx" id="{97B751A3-4D4D-4AA5-A2A4-5B09DE648E0E}" vid="{20CF2A42-2B69-4CEA-8363-C8D9FDFDEEF4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Powerpoint-MALLI-Business_Tampere</Template>
  <TotalTime>1349</TotalTime>
  <Words>76</Words>
  <Application>Microsoft Office PowerPoint</Application>
  <PresentationFormat>Näytössä katseltava esitys (16:9)</PresentationFormat>
  <Paragraphs>27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Office-teema</vt:lpstr>
      <vt:lpstr>Tuhkan hyötykäyttömahdollisuudet 2.11.2017 Cumulus Koskikatu  Tervetuloa!</vt:lpstr>
      <vt:lpstr>Yhteistyöstä voimaa   Tulevaisuuden kiertotalouskeskukset</vt:lpstr>
      <vt:lpstr>PowerPoint-esitys</vt:lpstr>
      <vt:lpstr>Kehitysalustat</vt:lpstr>
      <vt:lpstr>Kiitos!</vt:lpstr>
    </vt:vector>
  </TitlesOfParts>
  <Company>Seutu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Tulevaisuuden kiertotalouskeskukset    17.8.2017</dc:title>
  <dc:creator>Eteläaho Pirkko</dc:creator>
  <cp:lastModifiedBy>Eteläaho Pirkko</cp:lastModifiedBy>
  <cp:revision>53</cp:revision>
  <dcterms:created xsi:type="dcterms:W3CDTF">2017-08-16T05:49:29Z</dcterms:created>
  <dcterms:modified xsi:type="dcterms:W3CDTF">2017-11-01T13:19:32Z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-1272641229</vt:i4>
  </property>
  <property fmtid="{D5CDD505-2E9C-101B-9397-08002B2CF9AE}" pid="3" name="_NewReviewCycle">
    <vt:lpwstr/>
  </property>
  <property fmtid="{D5CDD505-2E9C-101B-9397-08002B2CF9AE}" pid="4" name="_EmailSubject">
    <vt:lpwstr>esitys</vt:lpwstr>
  </property>
  <property fmtid="{D5CDD505-2E9C-101B-9397-08002B2CF9AE}" pid="5" name="_AuthorEmail">
    <vt:lpwstr>Suvi.Holm@tampere.fi</vt:lpwstr>
  </property>
  <property fmtid="{D5CDD505-2E9C-101B-9397-08002B2CF9AE}" pid="6" name="_AuthorEmailDisplayName">
    <vt:lpwstr>Holm Suvi</vt:lpwstr>
  </property>
  <property fmtid="{D5CDD505-2E9C-101B-9397-08002B2CF9AE}" pid="7" name="_PreviousAdHocReviewCycleID">
    <vt:i4>-724523162</vt:i4>
  </property>
</Properties>
</file>